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8" r:id="rId15"/>
    <p:sldId id="310" r:id="rId16"/>
    <p:sldId id="311" r:id="rId17"/>
    <p:sldId id="309" r:id="rId18"/>
    <p:sldId id="271" r:id="rId19"/>
    <p:sldId id="284" r:id="rId20"/>
    <p:sldId id="283" r:id="rId21"/>
    <p:sldId id="285" r:id="rId22"/>
    <p:sldId id="286" r:id="rId23"/>
    <p:sldId id="339" r:id="rId24"/>
    <p:sldId id="272" r:id="rId25"/>
    <p:sldId id="287" r:id="rId26"/>
    <p:sldId id="288" r:id="rId27"/>
    <p:sldId id="274" r:id="rId28"/>
    <p:sldId id="275" r:id="rId29"/>
    <p:sldId id="30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00" r:id="rId48"/>
    <p:sldId id="301" r:id="rId49"/>
    <p:sldId id="312" r:id="rId50"/>
    <p:sldId id="313" r:id="rId51"/>
    <p:sldId id="314" r:id="rId52"/>
    <p:sldId id="302" r:id="rId53"/>
    <p:sldId id="303" r:id="rId54"/>
    <p:sldId id="304" r:id="rId55"/>
    <p:sldId id="315" r:id="rId56"/>
    <p:sldId id="316" r:id="rId57"/>
    <p:sldId id="317" r:id="rId58"/>
    <p:sldId id="318" r:id="rId59"/>
    <p:sldId id="319" r:id="rId60"/>
    <p:sldId id="322" r:id="rId61"/>
    <p:sldId id="323" r:id="rId62"/>
    <p:sldId id="321" r:id="rId63"/>
    <p:sldId id="324" r:id="rId64"/>
    <p:sldId id="341" r:id="rId65"/>
    <p:sldId id="340" r:id="rId66"/>
    <p:sldId id="328" r:id="rId67"/>
    <p:sldId id="329" r:id="rId68"/>
    <p:sldId id="330" r:id="rId69"/>
    <p:sldId id="331" r:id="rId70"/>
    <p:sldId id="333" r:id="rId71"/>
    <p:sldId id="334" r:id="rId72"/>
    <p:sldId id="335" r:id="rId73"/>
    <p:sldId id="336" r:id="rId74"/>
    <p:sldId id="325" r:id="rId7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5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9DCCB-12D8-4735-AE13-16EED36AF556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40BC6-7619-4509-B4D3-445EF611F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070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D323034-F426-4901-BCED-14A58FE090AB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 altLang="zh-CN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 smtClean="0"/>
              <a:t>And this shows a (rough) representation of what happens in FT space when we form</a:t>
            </a:r>
          </a:p>
          <a:p>
            <a:pPr>
              <a:spcBef>
                <a:spcPct val="0"/>
              </a:spcBef>
            </a:pPr>
            <a:r>
              <a:rPr lang="en-US" altLang="zh-CN" dirty="0" smtClean="0"/>
              <a:t>pyramids.  In the Laplace pyramid, each layer represents a range of frequencies ---an</a:t>
            </a:r>
          </a:p>
          <a:p>
            <a:pPr>
              <a:spcBef>
                <a:spcPct val="0"/>
              </a:spcBef>
            </a:pPr>
            <a:r>
              <a:rPr lang="en-US" altLang="zh-CN" dirty="0" smtClean="0"/>
              <a:t>annulus in FT space --- or, roughly, a scale.  We’d actually like to break out each annulus</a:t>
            </a:r>
          </a:p>
          <a:p>
            <a:pPr>
              <a:spcBef>
                <a:spcPct val="0"/>
              </a:spcBef>
            </a:pPr>
            <a:r>
              <a:rPr lang="en-US" altLang="zh-CN" dirty="0" smtClean="0"/>
              <a:t>into an orientation, which is equivalent to a wedge.  We won’t discuss the design of the relevant filters in detail, just note that this is possible.  If we do this, we have an oriented pyramid.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Filtering in Frequency Domain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lc="http://schemas.openxmlformats.org/drawingml/2006/lockedCanvas" xmlns:a16="http://schemas.microsoft.com/office/drawing/2014/main" xmlns="" id="{FD1BAB52-E6B1-F940-90BD-DEBFD1BE4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856" y="6300028"/>
            <a:ext cx="5643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dirty="0"/>
              <a:t>Slide courtesy: </a:t>
            </a:r>
            <a:r>
              <a:rPr lang="en-US" altLang="zh-CN" dirty="0" smtClean="0"/>
              <a:t>D. </a:t>
            </a:r>
            <a:r>
              <a:rPr lang="en-US" altLang="zh-CN" dirty="0" err="1" smtClean="0"/>
              <a:t>Hoiem</a:t>
            </a:r>
            <a:r>
              <a:rPr lang="en-US" altLang="zh-CN" dirty="0"/>
              <a:t>, </a:t>
            </a:r>
            <a:r>
              <a:rPr lang="en-US" altLang="zh-CN" dirty="0" smtClean="0"/>
              <a:t>I. </a:t>
            </a:r>
            <a:r>
              <a:rPr lang="en-US" altLang="zh-CN" dirty="0" err="1" smtClean="0"/>
              <a:t>Gkioulekas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352651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31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926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46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7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8" r="14291"/>
          <a:stretch/>
        </p:blipFill>
        <p:spPr bwMode="auto">
          <a:xfrm>
            <a:off x="539552" y="116632"/>
            <a:ext cx="8136904" cy="641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83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22662"/>
          <a:stretch/>
        </p:blipFill>
        <p:spPr bwMode="auto">
          <a:xfrm>
            <a:off x="301800" y="218012"/>
            <a:ext cx="8086624" cy="6187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76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8" r="7404"/>
          <a:stretch/>
        </p:blipFill>
        <p:spPr bwMode="auto">
          <a:xfrm>
            <a:off x="255906" y="260648"/>
            <a:ext cx="8780590" cy="571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32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1" r="9736"/>
          <a:stretch/>
        </p:blipFill>
        <p:spPr bwMode="auto">
          <a:xfrm>
            <a:off x="329090" y="164951"/>
            <a:ext cx="8635398" cy="607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205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67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" r="5285"/>
          <a:stretch/>
        </p:blipFill>
        <p:spPr bwMode="auto">
          <a:xfrm>
            <a:off x="45185" y="236959"/>
            <a:ext cx="9063319" cy="5568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268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38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4"/>
          <a:stretch/>
        </p:blipFill>
        <p:spPr bwMode="auto">
          <a:xfrm>
            <a:off x="35496" y="236959"/>
            <a:ext cx="9045805" cy="5208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999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"/>
          <a:stretch/>
        </p:blipFill>
        <p:spPr bwMode="auto">
          <a:xfrm>
            <a:off x="107504" y="188640"/>
            <a:ext cx="9001549" cy="5424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56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5"/>
          <a:stretch/>
        </p:blipFill>
        <p:spPr bwMode="auto">
          <a:xfrm>
            <a:off x="107504" y="164952"/>
            <a:ext cx="8779672" cy="585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29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7034"/>
            <a:ext cx="8064896" cy="6278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90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57175" y="195263"/>
            <a:ext cx="8629650" cy="323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84984"/>
            <a:ext cx="4654105" cy="136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25144"/>
            <a:ext cx="3514541" cy="103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896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04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4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904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49"/>
          <a:stretch/>
        </p:blipFill>
        <p:spPr bwMode="auto">
          <a:xfrm>
            <a:off x="152400" y="1397000"/>
            <a:ext cx="8816975" cy="395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标题 2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778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 smtClean="0"/>
              <a:t>Steps for Filtering in the Frequency Domain</a:t>
            </a:r>
            <a:endParaRPr lang="zh-CN" altLang="en-US" sz="3200" smtClean="0"/>
          </a:p>
        </p:txBody>
      </p:sp>
    </p:spTree>
    <p:extLst>
      <p:ext uri="{BB962C8B-B14F-4D97-AF65-F5344CB8AC3E}">
        <p14:creationId xmlns:p14="http://schemas.microsoft.com/office/powerpoint/2010/main" val="282604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40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43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86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4" r="7939"/>
          <a:stretch/>
        </p:blipFill>
        <p:spPr bwMode="auto">
          <a:xfrm>
            <a:off x="210312" y="404664"/>
            <a:ext cx="854964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03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04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32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76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136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167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11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248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50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255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113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912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8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10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21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77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4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643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257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17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00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048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141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75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488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72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270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55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916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93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617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26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69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35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9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5926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" r="14821"/>
          <a:stretch/>
        </p:blipFill>
        <p:spPr bwMode="auto">
          <a:xfrm>
            <a:off x="323528" y="258242"/>
            <a:ext cx="8568952" cy="612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86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Oriented pyramids</a:t>
            </a:r>
          </a:p>
        </p:txBody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28751"/>
            <a:ext cx="8229600" cy="992138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altLang="zh-CN" sz="2800" b="1" dirty="0" smtClean="0"/>
              <a:t>Oriented pyramids</a:t>
            </a:r>
            <a:r>
              <a:rPr lang="en-US" altLang="zh-CN" sz="2800" dirty="0" smtClean="0"/>
              <a:t>: represents </a:t>
            </a:r>
            <a:r>
              <a:rPr lang="en-US" altLang="zh-CN" sz="2800" dirty="0"/>
              <a:t>image information at a particular scale and </a:t>
            </a:r>
            <a:r>
              <a:rPr lang="en-US" altLang="zh-CN" sz="2800" dirty="0" smtClean="0"/>
              <a:t>orientation</a:t>
            </a:r>
            <a:endParaRPr lang="en-US" altLang="zh-CN" sz="3600" dirty="0"/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1175" y="2708920"/>
            <a:ext cx="4465638" cy="348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2" descr="opschematic.eps                                                0002F088Powerbook HD                   985CFB00: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8" y="3507432"/>
            <a:ext cx="3429000" cy="22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253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3175" y="1735138"/>
            <a:ext cx="659130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0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/>
              <a:t>Laplacian &amp; oriented pyramid</a:t>
            </a:r>
            <a:endParaRPr lang="zh-CN" altLang="en-US" sz="3600" smtClean="0"/>
          </a:p>
        </p:txBody>
      </p:sp>
    </p:spTree>
    <p:extLst>
      <p:ext uri="{BB962C8B-B14F-4D97-AF65-F5344CB8AC3E}">
        <p14:creationId xmlns:p14="http://schemas.microsoft.com/office/powerpoint/2010/main" val="40812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962025"/>
            <a:ext cx="8688388" cy="581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TextBox 2"/>
          <p:cNvSpPr txBox="1">
            <a:spLocks noChangeArrowheads="1"/>
          </p:cNvSpPr>
          <p:nvPr/>
        </p:nvSpPr>
        <p:spPr bwMode="auto">
          <a:xfrm>
            <a:off x="533400" y="304800"/>
            <a:ext cx="2667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1"/>
              <a:t>Gabor filters</a:t>
            </a:r>
            <a:endParaRPr lang="zh-CN" altLang="en-US" sz="2800" b="1"/>
          </a:p>
        </p:txBody>
      </p:sp>
    </p:spTree>
    <p:extLst>
      <p:ext uri="{BB962C8B-B14F-4D97-AF65-F5344CB8AC3E}">
        <p14:creationId xmlns:p14="http://schemas.microsoft.com/office/powerpoint/2010/main" val="111635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33463"/>
            <a:ext cx="8709025" cy="574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299" name="TextBox 2"/>
          <p:cNvSpPr txBox="1">
            <a:spLocks noChangeArrowheads="1"/>
          </p:cNvSpPr>
          <p:nvPr/>
        </p:nvSpPr>
        <p:spPr bwMode="auto">
          <a:xfrm>
            <a:off x="533400" y="304800"/>
            <a:ext cx="2667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1"/>
              <a:t>Gabor filters</a:t>
            </a:r>
            <a:endParaRPr lang="zh-CN" altLang="en-US" sz="2800" b="1"/>
          </a:p>
        </p:txBody>
      </p:sp>
    </p:spTree>
    <p:extLst>
      <p:ext uri="{BB962C8B-B14F-4D97-AF65-F5344CB8AC3E}">
        <p14:creationId xmlns:p14="http://schemas.microsoft.com/office/powerpoint/2010/main" val="130914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93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725" y="228600"/>
            <a:ext cx="8778875" cy="641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199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2532" y="216814"/>
            <a:ext cx="4945732" cy="378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6" name="矩形 2"/>
          <p:cNvSpPr>
            <a:spLocks noChangeArrowheads="1"/>
          </p:cNvSpPr>
          <p:nvPr/>
        </p:nvSpPr>
        <p:spPr bwMode="auto">
          <a:xfrm>
            <a:off x="785813" y="4365104"/>
            <a:ext cx="77866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00B0F0"/>
                </a:solidFill>
                <a:latin typeface="Calibri" pitchFamily="34" charset="0"/>
              </a:rPr>
              <a:t>Gabor </a:t>
            </a:r>
            <a:r>
              <a:rPr lang="en-US" altLang="zh-CN" sz="2000" b="1" dirty="0" smtClean="0">
                <a:solidFill>
                  <a:srgbClr val="00B0F0"/>
                </a:solidFill>
                <a:latin typeface="Calibri" pitchFamily="34" charset="0"/>
              </a:rPr>
              <a:t>filters look </a:t>
            </a:r>
            <a:r>
              <a:rPr lang="en-US" altLang="zh-CN" sz="2000" b="1" dirty="0">
                <a:solidFill>
                  <a:srgbClr val="00B0F0"/>
                </a:solidFill>
                <a:latin typeface="Calibri" pitchFamily="34" charset="0"/>
              </a:rPr>
              <a:t>like Fourier basis elements that are multiplied by Gaussians</a:t>
            </a:r>
            <a:r>
              <a:rPr lang="en-US" altLang="zh-CN" sz="2000" dirty="0">
                <a:latin typeface="Calibri" pitchFamily="34" charset="0"/>
              </a:rPr>
              <a:t>, meaning that a </a:t>
            </a:r>
            <a:r>
              <a:rPr lang="en-US" altLang="zh-CN" sz="2000" dirty="0">
                <a:solidFill>
                  <a:srgbClr val="FF0000"/>
                </a:solidFill>
                <a:latin typeface="Calibri" pitchFamily="34" charset="0"/>
              </a:rPr>
              <a:t>Gabor filter responds strongly at points in an image where there are components that locally have a particular spatial frequency and </a:t>
            </a:r>
            <a:r>
              <a:rPr lang="en-US" altLang="zh-CN" sz="2000" dirty="0" smtClean="0">
                <a:solidFill>
                  <a:srgbClr val="FF0000"/>
                </a:solidFill>
                <a:latin typeface="Calibri" pitchFamily="34" charset="0"/>
              </a:rPr>
              <a:t>orientation </a:t>
            </a:r>
            <a:r>
              <a:rPr lang="en-US" altLang="zh-CN" sz="2000" dirty="0" smtClean="0">
                <a:latin typeface="Calibri" pitchFamily="34" charset="0"/>
              </a:rPr>
              <a:t>(</a:t>
            </a:r>
            <a:r>
              <a:rPr lang="en-US" altLang="zh-CN" sz="2000" dirty="0" smtClean="0">
                <a:latin typeface="Calibri" pitchFamily="34" charset="0"/>
              </a:rPr>
              <a:t>the </a:t>
            </a:r>
            <a:r>
              <a:rPr lang="en-US" altLang="zh-CN" sz="2000" dirty="0">
                <a:latin typeface="Calibri" pitchFamily="34" charset="0"/>
              </a:rPr>
              <a:t>response is large when the spatial frequency of the bars roughly matches that windowed by the Gaussian in the Gabor filter </a:t>
            </a:r>
            <a:r>
              <a:rPr lang="en-US" altLang="zh-CN" sz="2000" dirty="0" smtClean="0">
                <a:latin typeface="Calibri" pitchFamily="34" charset="0"/>
              </a:rPr>
              <a:t>kernel)</a:t>
            </a:r>
            <a:endParaRPr lang="zh-CN" alt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1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1975" y="600075"/>
            <a:ext cx="802005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388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688" y="609600"/>
            <a:ext cx="804862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463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53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563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201</Words>
  <Application>Microsoft Office PowerPoint</Application>
  <PresentationFormat>全屏显示(4:3)</PresentationFormat>
  <Paragraphs>14</Paragraphs>
  <Slides>74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75" baseType="lpstr">
      <vt:lpstr>Office 主题</vt:lpstr>
      <vt:lpstr>Filtering in Frequency Domain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Steps for Filtering in the Frequency Domain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Oriented pyramids</vt:lpstr>
      <vt:lpstr>Laplacian &amp; oriented pyramid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flong</dc:creator>
  <cp:lastModifiedBy>flong</cp:lastModifiedBy>
  <cp:revision>23</cp:revision>
  <dcterms:created xsi:type="dcterms:W3CDTF">2022-09-14T05:59:35Z</dcterms:created>
  <dcterms:modified xsi:type="dcterms:W3CDTF">2023-03-17T04:39:35Z</dcterms:modified>
</cp:coreProperties>
</file>